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72">
          <p15:clr>
            <a:srgbClr val="747775"/>
          </p15:clr>
        </p15:guide>
        <p15:guide id="4" pos="280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72"/>
        <p:guide pos="280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the rationale behind that?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b864f4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b864f4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Personal health literacy is the degree to which individuals have the ability to find, understand, and use information and services to make informed health related decisions and actions for themselves and others</a:t>
            </a:r>
            <a:r>
              <a:rPr lang="en">
                <a:solidFill>
                  <a:schemeClr val="dk1"/>
                </a:solidFill>
              </a:rPr>
              <a:t>.  Why is it important?? It gives you the power to control your health.</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c4f6292cc_2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c4f6292cc_2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This</a:t>
            </a:r>
            <a:r>
              <a:rPr lang="en"/>
              <a:t> shows that they </a:t>
            </a:r>
            <a:r>
              <a:rPr lang="en"/>
              <a:t>represents</a:t>
            </a:r>
            <a:r>
              <a:rPr lang="en"/>
              <a:t> individuals who have the most to do with health literacy. But let us hop over to Figure1 a. </a:t>
            </a:r>
            <a:endParaRPr/>
          </a:p>
          <a:p>
            <a:pPr indent="-298450" lvl="0" marL="457200" rtl="0" algn="l">
              <a:lnSpc>
                <a:spcPct val="115000"/>
              </a:lnSpc>
              <a:spcBef>
                <a:spcPts val="0"/>
              </a:spcBef>
              <a:spcAft>
                <a:spcPts val="0"/>
              </a:spcAft>
              <a:buSzPts val="1100"/>
              <a:buChar char="-"/>
            </a:pPr>
            <a:r>
              <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b864f41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b864f41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and tradeoffs??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gaps and concepts we are focusing on are : Lack of cultural nuances. over here we take into account </a:t>
            </a:r>
            <a:r>
              <a:rPr lang="en"/>
              <a:t>cultural</a:t>
            </a:r>
            <a:r>
              <a:rPr lang="en"/>
              <a:t> practices, </a:t>
            </a:r>
            <a:r>
              <a:rPr lang="en"/>
              <a:t>dietary</a:t>
            </a:r>
            <a:r>
              <a:rPr lang="en"/>
              <a:t> habits. We want the descriptive norms to be in parallel with the </a:t>
            </a:r>
            <a:r>
              <a:rPr lang="en"/>
              <a:t>injunctive</a:t>
            </a:r>
            <a:r>
              <a:rPr lang="en"/>
              <a:t> norm.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864f41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b864f41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b864f41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b864f41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b864f41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b864f41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to mention design constraints </a:t>
            </a:r>
            <a:endParaRPr/>
          </a:p>
          <a:p>
            <a:pPr indent="0" lvl="0" marL="0" rtl="0" algn="l">
              <a:spcBef>
                <a:spcPts val="0"/>
              </a:spcBef>
              <a:spcAft>
                <a:spcPts val="0"/>
              </a:spcAft>
              <a:buNone/>
            </a:pPr>
            <a:r>
              <a:rPr lang="en"/>
              <a:t>I wont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Gamification</a:t>
            </a:r>
            <a:r>
              <a:rPr lang="en"/>
              <a:t> is limited by complexity due to the population being older and likely not being able to use complex game mechanics</a:t>
            </a:r>
            <a:br>
              <a:rPr lang="en"/>
            </a:br>
            <a:r>
              <a:rPr lang="en"/>
              <a:t>Trade off with </a:t>
            </a:r>
            <a:r>
              <a:rPr lang="en"/>
              <a:t>community</a:t>
            </a:r>
            <a:r>
              <a:rPr lang="en"/>
              <a:t> based information sharing can create social support at the cost of potential spread of misinformation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ca7d42f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ca7d42f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cef326ab6_1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cef326ab6_1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umich.instructure.com/courses/585368/files/folder/Class%20Schedule%20Materials/Class%203-%20January%2018/Lecture%20Materials?preview=30230078&amp;wrap=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b="87762" l="79450" r="7233" t="4558"/>
          <a:stretch/>
        </p:blipFill>
        <p:spPr>
          <a:xfrm rot="4034">
            <a:off x="1152607" y="2908341"/>
            <a:ext cx="361616" cy="93961"/>
          </a:xfrm>
          <a:prstGeom prst="rect">
            <a:avLst/>
          </a:prstGeom>
          <a:noFill/>
          <a:ln>
            <a:noFill/>
          </a:ln>
        </p:spPr>
      </p:pic>
      <p:sp>
        <p:nvSpPr>
          <p:cNvPr id="60" name="Google Shape;60;p13"/>
          <p:cNvSpPr/>
          <p:nvPr/>
        </p:nvSpPr>
        <p:spPr>
          <a:xfrm>
            <a:off x="-187525" y="-107150"/>
            <a:ext cx="9331500" cy="5250600"/>
          </a:xfrm>
          <a:prstGeom prst="rect">
            <a:avLst/>
          </a:prstGeom>
          <a:solidFill>
            <a:srgbClr val="374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type="ctrTitle"/>
          </p:nvPr>
        </p:nvSpPr>
        <p:spPr>
          <a:xfrm>
            <a:off x="4610775" y="1196080"/>
            <a:ext cx="5471100" cy="1599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990"/>
              <a:buNone/>
            </a:pPr>
            <a:r>
              <a:rPr b="1" lang="en" sz="4020">
                <a:latin typeface="Arial"/>
                <a:ea typeface="Arial"/>
                <a:cs typeface="Arial"/>
                <a:sym typeface="Arial"/>
              </a:rPr>
              <a:t>SugarCoach</a:t>
            </a:r>
            <a:endParaRPr b="1" sz="4020">
              <a:latin typeface="Arial"/>
              <a:ea typeface="Arial"/>
              <a:cs typeface="Arial"/>
              <a:sym typeface="Arial"/>
            </a:endParaRPr>
          </a:p>
          <a:p>
            <a:pPr indent="0" lvl="0" marL="0" rtl="0" algn="l">
              <a:lnSpc>
                <a:spcPct val="115000"/>
              </a:lnSpc>
              <a:spcBef>
                <a:spcPts val="0"/>
              </a:spcBef>
              <a:spcAft>
                <a:spcPts val="0"/>
              </a:spcAft>
              <a:buSzPts val="990"/>
              <a:buNone/>
            </a:pPr>
            <a:r>
              <a:rPr lang="en" sz="2120">
                <a:latin typeface="Arial"/>
                <a:ea typeface="Arial"/>
                <a:cs typeface="Arial"/>
                <a:sym typeface="Arial"/>
              </a:rPr>
              <a:t>Application for the elderly with </a:t>
            </a:r>
            <a:endParaRPr sz="2120">
              <a:latin typeface="Arial"/>
              <a:ea typeface="Arial"/>
              <a:cs typeface="Arial"/>
              <a:sym typeface="Arial"/>
            </a:endParaRPr>
          </a:p>
          <a:p>
            <a:pPr indent="0" lvl="0" marL="0" rtl="0" algn="l">
              <a:lnSpc>
                <a:spcPct val="115000"/>
              </a:lnSpc>
              <a:spcBef>
                <a:spcPts val="0"/>
              </a:spcBef>
              <a:spcAft>
                <a:spcPts val="0"/>
              </a:spcAft>
              <a:buSzPts val="990"/>
              <a:buNone/>
            </a:pPr>
            <a:r>
              <a:rPr lang="en" sz="2120">
                <a:latin typeface="Arial"/>
                <a:ea typeface="Arial"/>
                <a:cs typeface="Arial"/>
                <a:sym typeface="Arial"/>
              </a:rPr>
              <a:t>diabetes with low health literacy </a:t>
            </a:r>
            <a:endParaRPr sz="2120">
              <a:latin typeface="Arial"/>
              <a:ea typeface="Arial"/>
              <a:cs typeface="Arial"/>
              <a:sym typeface="Arial"/>
            </a:endParaRPr>
          </a:p>
        </p:txBody>
      </p:sp>
      <p:sp>
        <p:nvSpPr>
          <p:cNvPr id="62" name="Google Shape;62;p13"/>
          <p:cNvSpPr txBox="1"/>
          <p:nvPr>
            <p:ph idx="1" type="subTitle"/>
          </p:nvPr>
        </p:nvSpPr>
        <p:spPr>
          <a:xfrm>
            <a:off x="4610775" y="3078725"/>
            <a:ext cx="5583000" cy="1327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935"/>
              <a:buNone/>
            </a:pPr>
            <a:r>
              <a:rPr b="1" lang="en" sz="1485">
                <a:latin typeface="Arial"/>
                <a:ea typeface="Arial"/>
                <a:cs typeface="Arial"/>
                <a:sym typeface="Arial"/>
              </a:rPr>
              <a:t>Team 4 </a:t>
            </a:r>
            <a:endParaRPr b="1" sz="1485">
              <a:latin typeface="Arial"/>
              <a:ea typeface="Arial"/>
              <a:cs typeface="Arial"/>
              <a:sym typeface="Arial"/>
            </a:endParaRPr>
          </a:p>
          <a:p>
            <a:pPr indent="0" lvl="0" marL="0" rtl="0" algn="l">
              <a:lnSpc>
                <a:spcPct val="115000"/>
              </a:lnSpc>
              <a:spcBef>
                <a:spcPts val="0"/>
              </a:spcBef>
              <a:spcAft>
                <a:spcPts val="0"/>
              </a:spcAft>
              <a:buSzPts val="935"/>
              <a:buNone/>
            </a:pPr>
            <a:r>
              <a:rPr b="1" lang="en" sz="1485">
                <a:latin typeface="Arial"/>
                <a:ea typeface="Arial"/>
                <a:cs typeface="Arial"/>
                <a:sym typeface="Arial"/>
              </a:rPr>
              <a:t>Divya, Jessie, Preksha</a:t>
            </a:r>
            <a:endParaRPr b="1" sz="1485">
              <a:latin typeface="Arial"/>
              <a:ea typeface="Arial"/>
              <a:cs typeface="Arial"/>
              <a:sym typeface="Arial"/>
            </a:endParaRPr>
          </a:p>
          <a:p>
            <a:pPr indent="0" lvl="0" marL="0" rtl="0" algn="l">
              <a:lnSpc>
                <a:spcPct val="115000"/>
              </a:lnSpc>
              <a:spcBef>
                <a:spcPts val="0"/>
              </a:spcBef>
              <a:spcAft>
                <a:spcPts val="0"/>
              </a:spcAft>
              <a:buSzPts val="935"/>
              <a:buNone/>
            </a:pPr>
            <a:r>
              <a:rPr b="1" lang="en" sz="1485">
                <a:latin typeface="Arial"/>
                <a:ea typeface="Arial"/>
                <a:cs typeface="Arial"/>
                <a:sym typeface="Arial"/>
              </a:rPr>
              <a:t>Mark, Matt, Mohammad </a:t>
            </a:r>
            <a:endParaRPr b="1" sz="1485">
              <a:latin typeface="Arial"/>
              <a:ea typeface="Arial"/>
              <a:cs typeface="Arial"/>
              <a:sym typeface="Arial"/>
            </a:endParaRPr>
          </a:p>
          <a:p>
            <a:pPr indent="0" lvl="0" marL="0" rtl="0" algn="l">
              <a:lnSpc>
                <a:spcPct val="115000"/>
              </a:lnSpc>
              <a:spcBef>
                <a:spcPts val="0"/>
              </a:spcBef>
              <a:spcAft>
                <a:spcPts val="0"/>
              </a:spcAft>
              <a:buSzPts val="935"/>
              <a:buNone/>
            </a:pPr>
            <a:r>
              <a:t/>
            </a:r>
            <a:endParaRPr b="1" sz="1485">
              <a:latin typeface="Arial"/>
              <a:ea typeface="Arial"/>
              <a:cs typeface="Arial"/>
              <a:sym typeface="Arial"/>
            </a:endParaRPr>
          </a:p>
        </p:txBody>
      </p:sp>
      <p:grpSp>
        <p:nvGrpSpPr>
          <p:cNvPr id="63" name="Google Shape;63;p13"/>
          <p:cNvGrpSpPr/>
          <p:nvPr/>
        </p:nvGrpSpPr>
        <p:grpSpPr>
          <a:xfrm>
            <a:off x="531025" y="1424527"/>
            <a:ext cx="3857452" cy="2446837"/>
            <a:chOff x="396318" y="1330524"/>
            <a:chExt cx="3626106" cy="2299875"/>
          </a:xfrm>
        </p:grpSpPr>
        <p:pic>
          <p:nvPicPr>
            <p:cNvPr id="64" name="Google Shape;64;p13"/>
            <p:cNvPicPr preferRelativeResize="0"/>
            <p:nvPr/>
          </p:nvPicPr>
          <p:blipFill>
            <a:blip r:embed="rId4">
              <a:alphaModFix/>
            </a:blip>
            <a:stretch>
              <a:fillRect/>
            </a:stretch>
          </p:blipFill>
          <p:spPr>
            <a:xfrm>
              <a:off x="570450" y="1330524"/>
              <a:ext cx="3451974" cy="2299875"/>
            </a:xfrm>
            <a:prstGeom prst="rect">
              <a:avLst/>
            </a:prstGeom>
            <a:noFill/>
            <a:ln>
              <a:noFill/>
            </a:ln>
          </p:spPr>
        </p:pic>
        <p:pic>
          <p:nvPicPr>
            <p:cNvPr id="65" name="Google Shape;65;p13"/>
            <p:cNvPicPr preferRelativeResize="0"/>
            <p:nvPr/>
          </p:nvPicPr>
          <p:blipFill>
            <a:blip r:embed="rId5">
              <a:alphaModFix/>
            </a:blip>
            <a:stretch>
              <a:fillRect/>
            </a:stretch>
          </p:blipFill>
          <p:spPr>
            <a:xfrm>
              <a:off x="396318" y="1690941"/>
              <a:ext cx="1996052" cy="178162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626925" y="251725"/>
            <a:ext cx="3552476" cy="3441475"/>
          </a:xfrm>
          <a:prstGeom prst="rect">
            <a:avLst/>
          </a:prstGeom>
          <a:noFill/>
          <a:ln>
            <a:noFill/>
          </a:ln>
        </p:spPr>
      </p:pic>
      <p:pic>
        <p:nvPicPr>
          <p:cNvPr id="71" name="Google Shape;71;p14"/>
          <p:cNvPicPr preferRelativeResize="0"/>
          <p:nvPr/>
        </p:nvPicPr>
        <p:blipFill>
          <a:blip r:embed="rId4">
            <a:alphaModFix/>
          </a:blip>
          <a:stretch>
            <a:fillRect/>
          </a:stretch>
        </p:blipFill>
        <p:spPr>
          <a:xfrm>
            <a:off x="4635325" y="1815900"/>
            <a:ext cx="4317849" cy="3032750"/>
          </a:xfrm>
          <a:prstGeom prst="rect">
            <a:avLst/>
          </a:prstGeom>
          <a:noFill/>
          <a:ln>
            <a:noFill/>
          </a:ln>
        </p:spPr>
      </p:pic>
      <p:sp>
        <p:nvSpPr>
          <p:cNvPr id="72" name="Google Shape;72;p14"/>
          <p:cNvSpPr txBox="1"/>
          <p:nvPr/>
        </p:nvSpPr>
        <p:spPr>
          <a:xfrm>
            <a:off x="5177575" y="754825"/>
            <a:ext cx="38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What is health literacy?</a:t>
            </a:r>
            <a:endParaRPr b="1" sz="2000">
              <a:solidFill>
                <a:schemeClr val="dk1"/>
              </a:solidFill>
            </a:endParaRPr>
          </a:p>
        </p:txBody>
      </p:sp>
      <p:sp>
        <p:nvSpPr>
          <p:cNvPr id="73" name="Google Shape;73;p14"/>
          <p:cNvSpPr txBox="1"/>
          <p:nvPr/>
        </p:nvSpPr>
        <p:spPr>
          <a:xfrm>
            <a:off x="712650" y="4142600"/>
            <a:ext cx="411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And why is it important</a:t>
            </a:r>
            <a:r>
              <a:rPr b="1" lang="en" sz="2000">
                <a:solidFill>
                  <a:schemeClr val="dk1"/>
                </a:solidFill>
              </a:rPr>
              <a:t>?</a:t>
            </a:r>
            <a:endParaRPr b="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942900" y="517716"/>
            <a:ext cx="3475901" cy="3096508"/>
          </a:xfrm>
          <a:prstGeom prst="rect">
            <a:avLst/>
          </a:prstGeom>
          <a:noFill/>
          <a:ln>
            <a:noFill/>
          </a:ln>
        </p:spPr>
      </p:pic>
      <p:pic>
        <p:nvPicPr>
          <p:cNvPr id="79" name="Google Shape;79;p15"/>
          <p:cNvPicPr preferRelativeResize="0"/>
          <p:nvPr/>
        </p:nvPicPr>
        <p:blipFill rotWithShape="1">
          <a:blip r:embed="rId4">
            <a:alphaModFix/>
          </a:blip>
          <a:srcRect b="7058" l="0" r="0" t="13279"/>
          <a:stretch/>
        </p:blipFill>
        <p:spPr>
          <a:xfrm>
            <a:off x="5005775" y="2146700"/>
            <a:ext cx="3475901" cy="2268649"/>
          </a:xfrm>
          <a:prstGeom prst="rect">
            <a:avLst/>
          </a:prstGeom>
          <a:noFill/>
          <a:ln>
            <a:noFill/>
          </a:ln>
        </p:spPr>
      </p:pic>
      <p:pic>
        <p:nvPicPr>
          <p:cNvPr id="80" name="Google Shape;80;p15"/>
          <p:cNvPicPr preferRelativeResize="0"/>
          <p:nvPr/>
        </p:nvPicPr>
        <p:blipFill>
          <a:blip r:embed="rId5">
            <a:alphaModFix/>
          </a:blip>
          <a:stretch>
            <a:fillRect/>
          </a:stretch>
        </p:blipFill>
        <p:spPr>
          <a:xfrm>
            <a:off x="6115063" y="699200"/>
            <a:ext cx="1257324" cy="1058675"/>
          </a:xfrm>
          <a:prstGeom prst="rect">
            <a:avLst/>
          </a:prstGeom>
          <a:noFill/>
          <a:ln>
            <a:noFill/>
          </a:ln>
        </p:spPr>
      </p:pic>
      <p:sp>
        <p:nvSpPr>
          <p:cNvPr id="81" name="Google Shape;81;p15"/>
          <p:cNvSpPr txBox="1"/>
          <p:nvPr/>
        </p:nvSpPr>
        <p:spPr>
          <a:xfrm>
            <a:off x="832200" y="3872175"/>
            <a:ext cx="3946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Elderly adults with low health literacy with diabetes</a:t>
            </a:r>
            <a:endParaRPr b="1"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859775" y="1013262"/>
            <a:ext cx="2944425" cy="3116975"/>
          </a:xfrm>
          <a:prstGeom prst="rect">
            <a:avLst/>
          </a:prstGeom>
          <a:noFill/>
          <a:ln>
            <a:noFill/>
          </a:ln>
        </p:spPr>
      </p:pic>
      <p:pic>
        <p:nvPicPr>
          <p:cNvPr id="87" name="Google Shape;87;p16"/>
          <p:cNvPicPr preferRelativeResize="0"/>
          <p:nvPr/>
        </p:nvPicPr>
        <p:blipFill>
          <a:blip r:embed="rId4">
            <a:alphaModFix/>
          </a:blip>
          <a:stretch>
            <a:fillRect/>
          </a:stretch>
        </p:blipFill>
        <p:spPr>
          <a:xfrm>
            <a:off x="4851306" y="1013250"/>
            <a:ext cx="3464868" cy="3116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0" y="9525"/>
            <a:ext cx="45816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9525" y="1552575"/>
            <a:ext cx="2265600" cy="13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Background: </a:t>
            </a:r>
            <a:endParaRPr b="1" sz="1000">
              <a:solidFill>
                <a:schemeClr val="lt1"/>
              </a:solidFill>
            </a:endParaRPr>
          </a:p>
          <a:p>
            <a:pPr indent="-279400" lvl="0" marL="457200" rtl="0" algn="l">
              <a:lnSpc>
                <a:spcPct val="115000"/>
              </a:lnSpc>
              <a:spcBef>
                <a:spcPts val="500"/>
              </a:spcBef>
              <a:spcAft>
                <a:spcPts val="0"/>
              </a:spcAft>
              <a:buClr>
                <a:schemeClr val="lt1"/>
              </a:buClr>
              <a:buSzPts val="800"/>
              <a:buChar char="●"/>
            </a:pPr>
            <a:r>
              <a:rPr b="1" lang="en" sz="800">
                <a:solidFill>
                  <a:schemeClr val="lt1"/>
                </a:solidFill>
              </a:rPr>
              <a:t>67 years old, </a:t>
            </a:r>
            <a:r>
              <a:rPr b="1" lang="en" sz="800">
                <a:solidFill>
                  <a:schemeClr val="lt1"/>
                </a:solidFill>
              </a:rPr>
              <a:t>Hispanic</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Technology access: Smart Phone, iPad, Laptop</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Literacy: high</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Experience with diabetes diet restriction: &lt;1 year</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Language: English and Spanish</a:t>
            </a:r>
            <a:endParaRPr b="1" sz="800">
              <a:solidFill>
                <a:schemeClr val="lt1"/>
              </a:solidFill>
            </a:endParaRPr>
          </a:p>
        </p:txBody>
      </p:sp>
      <p:sp>
        <p:nvSpPr>
          <p:cNvPr id="94" name="Google Shape;94;p17"/>
          <p:cNvSpPr txBox="1"/>
          <p:nvPr/>
        </p:nvSpPr>
        <p:spPr>
          <a:xfrm>
            <a:off x="57150" y="3807725"/>
            <a:ext cx="2162100" cy="11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Needs &amp; User Goals:</a:t>
            </a:r>
            <a:endParaRPr b="1" sz="1000">
              <a:solidFill>
                <a:schemeClr val="lt1"/>
              </a:solidFill>
            </a:endParaRPr>
          </a:p>
          <a:p>
            <a:pPr indent="-279400" lvl="0" marL="457200" rtl="0" algn="l">
              <a:lnSpc>
                <a:spcPct val="115000"/>
              </a:lnSpc>
              <a:spcBef>
                <a:spcPts val="500"/>
              </a:spcBef>
              <a:spcAft>
                <a:spcPts val="0"/>
              </a:spcAft>
              <a:buClr>
                <a:schemeClr val="lt1"/>
              </a:buClr>
              <a:buSzPts val="800"/>
              <a:buAutoNum type="arabicPeriod"/>
            </a:pPr>
            <a:r>
              <a:rPr lang="en" sz="800">
                <a:solidFill>
                  <a:schemeClr val="lt1"/>
                </a:solidFill>
              </a:rPr>
              <a:t>Putting his dietary requirements into practice</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 sz="800">
                <a:solidFill>
                  <a:schemeClr val="lt1"/>
                </a:solidFill>
              </a:rPr>
              <a:t>Manage diet plan on his own </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 sz="800">
                <a:solidFill>
                  <a:schemeClr val="lt1"/>
                </a:solidFill>
              </a:rPr>
              <a:t>Understand and track his </a:t>
            </a:r>
            <a:r>
              <a:rPr lang="en" sz="800">
                <a:solidFill>
                  <a:schemeClr val="lt1"/>
                </a:solidFill>
              </a:rPr>
              <a:t>daily</a:t>
            </a:r>
            <a:r>
              <a:rPr lang="en" sz="800">
                <a:solidFill>
                  <a:schemeClr val="lt1"/>
                </a:solidFill>
              </a:rPr>
              <a:t> nutrition intake </a:t>
            </a:r>
            <a:endParaRPr sz="1000">
              <a:solidFill>
                <a:schemeClr val="lt1"/>
              </a:solidFill>
            </a:endParaRPr>
          </a:p>
        </p:txBody>
      </p:sp>
      <p:sp>
        <p:nvSpPr>
          <p:cNvPr id="95" name="Google Shape;95;p17"/>
          <p:cNvSpPr txBox="1"/>
          <p:nvPr/>
        </p:nvSpPr>
        <p:spPr>
          <a:xfrm>
            <a:off x="2248950" y="3807725"/>
            <a:ext cx="2323200" cy="13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Pain points</a:t>
            </a:r>
            <a:r>
              <a:rPr b="1" lang="en" sz="1000">
                <a:solidFill>
                  <a:schemeClr val="lt1"/>
                </a:solidFill>
              </a:rPr>
              <a:t> &amp; </a:t>
            </a:r>
            <a:r>
              <a:rPr b="1" lang="en" sz="1000">
                <a:solidFill>
                  <a:schemeClr val="lt1"/>
                </a:solidFill>
              </a:rPr>
              <a:t>Frustrations</a:t>
            </a:r>
            <a:endParaRPr b="1" sz="1000">
              <a:solidFill>
                <a:schemeClr val="lt1"/>
              </a:solidFill>
            </a:endParaRPr>
          </a:p>
          <a:p>
            <a:pPr indent="-279400" lvl="0" marL="457200" rtl="0" algn="l">
              <a:lnSpc>
                <a:spcPct val="115000"/>
              </a:lnSpc>
              <a:spcBef>
                <a:spcPts val="500"/>
              </a:spcBef>
              <a:spcAft>
                <a:spcPts val="0"/>
              </a:spcAft>
              <a:buClr>
                <a:schemeClr val="lt1"/>
              </a:buClr>
              <a:buSzPts val="800"/>
              <a:buAutoNum type="arabicPeriod"/>
            </a:pPr>
            <a:r>
              <a:rPr lang="en" sz="800">
                <a:solidFill>
                  <a:schemeClr val="lt1"/>
                </a:solidFill>
              </a:rPr>
              <a:t>Not confident about his own ability to manage doctor’s instruction such as daily diet, medicine intake, and nutrition restrictions. </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 sz="800">
                <a:solidFill>
                  <a:schemeClr val="lt1"/>
                </a:solidFill>
              </a:rPr>
              <a:t>Frustrated about managing diet plan and enjoy food with family and friends</a:t>
            </a:r>
            <a:endParaRPr sz="1000">
              <a:solidFill>
                <a:schemeClr val="lt1"/>
              </a:solidFill>
            </a:endParaRPr>
          </a:p>
        </p:txBody>
      </p:sp>
      <p:cxnSp>
        <p:nvCxnSpPr>
          <p:cNvPr id="96" name="Google Shape;96;p17"/>
          <p:cNvCxnSpPr/>
          <p:nvPr/>
        </p:nvCxnSpPr>
        <p:spPr>
          <a:xfrm>
            <a:off x="2219325" y="3948825"/>
            <a:ext cx="0" cy="12042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7"/>
          <p:cNvCxnSpPr/>
          <p:nvPr/>
        </p:nvCxnSpPr>
        <p:spPr>
          <a:xfrm flipH="1">
            <a:off x="2219400" y="1821250"/>
            <a:ext cx="2100" cy="981300"/>
          </a:xfrm>
          <a:prstGeom prst="straightConnector1">
            <a:avLst/>
          </a:prstGeom>
          <a:noFill/>
          <a:ln cap="flat" cmpd="sng" w="9525">
            <a:solidFill>
              <a:schemeClr val="dk2"/>
            </a:solidFill>
            <a:prstDash val="solid"/>
            <a:round/>
            <a:headEnd len="med" w="med" type="none"/>
            <a:tailEnd len="med" w="med" type="none"/>
          </a:ln>
        </p:spPr>
      </p:cxnSp>
      <p:sp>
        <p:nvSpPr>
          <p:cNvPr id="98" name="Google Shape;98;p17"/>
          <p:cNvSpPr/>
          <p:nvPr/>
        </p:nvSpPr>
        <p:spPr>
          <a:xfrm>
            <a:off x="9525" y="2904125"/>
            <a:ext cx="4572000" cy="90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9525" y="2897550"/>
            <a:ext cx="4572000" cy="97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Narrative</a:t>
            </a:r>
            <a:r>
              <a:rPr b="1" lang="en" sz="1000">
                <a:solidFill>
                  <a:schemeClr val="dk1"/>
                </a:solidFill>
              </a:rPr>
              <a:t>:</a:t>
            </a:r>
            <a:r>
              <a:rPr b="1" lang="en" sz="1000">
                <a:solidFill>
                  <a:schemeClr val="dk1"/>
                </a:solidFill>
              </a:rPr>
              <a:t> </a:t>
            </a:r>
            <a:endParaRPr b="1" sz="1000">
              <a:solidFill>
                <a:schemeClr val="dk1"/>
              </a:solidFill>
            </a:endParaRPr>
          </a:p>
          <a:p>
            <a:pPr indent="0" lvl="0" marL="0" rtl="0" algn="l">
              <a:lnSpc>
                <a:spcPct val="115000"/>
              </a:lnSpc>
              <a:spcBef>
                <a:spcPts val="500"/>
              </a:spcBef>
              <a:spcAft>
                <a:spcPts val="500"/>
              </a:spcAft>
              <a:buNone/>
            </a:pPr>
            <a:r>
              <a:rPr lang="en" sz="800">
                <a:solidFill>
                  <a:schemeClr val="dk1"/>
                </a:solidFill>
              </a:rPr>
              <a:t>James is diagnosed with diabetes 6 months ago</a:t>
            </a:r>
            <a:r>
              <a:rPr lang="en" sz="800">
                <a:solidFill>
                  <a:schemeClr val="dk1"/>
                </a:solidFill>
              </a:rPr>
              <a:t> and finds it hard to manage complex diet plan daily to meet the doctor’s instruction for his diabetes condition. He is not entirely sure often feels not able to enjoy his meal or enjoy dinner parties with friends and meet his diet requirement in the meantime.. </a:t>
            </a:r>
            <a:endParaRPr sz="1000">
              <a:solidFill>
                <a:schemeClr val="dk1"/>
              </a:solidFill>
            </a:endParaRPr>
          </a:p>
        </p:txBody>
      </p:sp>
      <p:sp>
        <p:nvSpPr>
          <p:cNvPr id="100" name="Google Shape;100;p17"/>
          <p:cNvSpPr txBox="1"/>
          <p:nvPr/>
        </p:nvSpPr>
        <p:spPr>
          <a:xfrm>
            <a:off x="2248950" y="178117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T</a:t>
            </a:r>
            <a:r>
              <a:rPr b="1" lang="en" sz="600">
                <a:solidFill>
                  <a:schemeClr val="lt1"/>
                </a:solidFill>
              </a:rPr>
              <a:t>echnology</a:t>
            </a:r>
            <a:r>
              <a:rPr b="1" lang="en" sz="600">
                <a:solidFill>
                  <a:schemeClr val="lt1"/>
                </a:solidFill>
              </a:rPr>
              <a:t> Use</a:t>
            </a:r>
            <a:endParaRPr b="1" sz="600">
              <a:solidFill>
                <a:schemeClr val="lt1"/>
              </a:solidFill>
            </a:endParaRPr>
          </a:p>
        </p:txBody>
      </p:sp>
      <p:sp>
        <p:nvSpPr>
          <p:cNvPr id="101" name="Google Shape;101;p17"/>
          <p:cNvSpPr txBox="1"/>
          <p:nvPr/>
        </p:nvSpPr>
        <p:spPr>
          <a:xfrm>
            <a:off x="3544350" y="178117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High Technology Use</a:t>
            </a:r>
            <a:endParaRPr b="1" sz="600">
              <a:solidFill>
                <a:schemeClr val="lt1"/>
              </a:solidFill>
            </a:endParaRPr>
          </a:p>
        </p:txBody>
      </p:sp>
      <p:sp>
        <p:nvSpPr>
          <p:cNvPr id="102" name="Google Shape;102;p17"/>
          <p:cNvSpPr txBox="1"/>
          <p:nvPr/>
        </p:nvSpPr>
        <p:spPr>
          <a:xfrm>
            <a:off x="2248950" y="254317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Health Literacy Skills</a:t>
            </a:r>
            <a:endParaRPr b="1" sz="600">
              <a:solidFill>
                <a:schemeClr val="lt1"/>
              </a:solidFill>
            </a:endParaRPr>
          </a:p>
        </p:txBody>
      </p:sp>
      <p:sp>
        <p:nvSpPr>
          <p:cNvPr id="103" name="Google Shape;103;p17"/>
          <p:cNvSpPr txBox="1"/>
          <p:nvPr/>
        </p:nvSpPr>
        <p:spPr>
          <a:xfrm>
            <a:off x="3406900" y="2543175"/>
            <a:ext cx="1416600" cy="4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lt1"/>
                </a:solidFill>
              </a:rPr>
              <a:t>High Health Literacy Skills</a:t>
            </a:r>
            <a:endParaRPr b="1" sz="600">
              <a:solidFill>
                <a:schemeClr val="lt1"/>
              </a:solidFill>
            </a:endParaRPr>
          </a:p>
          <a:p>
            <a:pPr indent="0" lvl="0" marL="0" rtl="0" algn="r">
              <a:lnSpc>
                <a:spcPct val="100000"/>
              </a:lnSpc>
              <a:spcBef>
                <a:spcPts val="500"/>
              </a:spcBef>
              <a:spcAft>
                <a:spcPts val="500"/>
              </a:spcAft>
              <a:buNone/>
            </a:pPr>
            <a:r>
              <a:t/>
            </a:r>
            <a:endParaRPr b="1" sz="600">
              <a:solidFill>
                <a:schemeClr val="dk1"/>
              </a:solidFill>
            </a:endParaRPr>
          </a:p>
        </p:txBody>
      </p:sp>
      <p:sp>
        <p:nvSpPr>
          <p:cNvPr id="104" name="Google Shape;104;p17"/>
          <p:cNvSpPr/>
          <p:nvPr/>
        </p:nvSpPr>
        <p:spPr>
          <a:xfrm>
            <a:off x="2351600" y="198750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2351600" y="1987500"/>
            <a:ext cx="13209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nvSpPr>
        <p:spPr>
          <a:xfrm>
            <a:off x="2248950" y="216217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Health Literacy (Diabetes)</a:t>
            </a:r>
            <a:endParaRPr b="1" sz="600">
              <a:solidFill>
                <a:schemeClr val="lt1"/>
              </a:solidFill>
            </a:endParaRPr>
          </a:p>
        </p:txBody>
      </p:sp>
      <p:sp>
        <p:nvSpPr>
          <p:cNvPr id="107" name="Google Shape;107;p17"/>
          <p:cNvSpPr txBox="1"/>
          <p:nvPr/>
        </p:nvSpPr>
        <p:spPr>
          <a:xfrm>
            <a:off x="3620550" y="216217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High Health Literacy</a:t>
            </a:r>
            <a:endParaRPr b="1" sz="600">
              <a:solidFill>
                <a:schemeClr val="lt1"/>
              </a:solidFill>
            </a:endParaRPr>
          </a:p>
        </p:txBody>
      </p:sp>
      <p:sp>
        <p:nvSpPr>
          <p:cNvPr id="108" name="Google Shape;108;p17"/>
          <p:cNvSpPr/>
          <p:nvPr/>
        </p:nvSpPr>
        <p:spPr>
          <a:xfrm>
            <a:off x="2351600" y="236850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351600" y="2368500"/>
            <a:ext cx="5208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2351250" y="274950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2351250" y="2749500"/>
            <a:ext cx="16362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75" y="-17125"/>
            <a:ext cx="4581600" cy="1614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nvSpPr>
        <p:spPr>
          <a:xfrm>
            <a:off x="2620500" y="205125"/>
            <a:ext cx="196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Persona 1</a:t>
            </a:r>
            <a:endParaRPr b="1" sz="2400">
              <a:solidFill>
                <a:schemeClr val="dk1"/>
              </a:solidFill>
            </a:endParaRPr>
          </a:p>
          <a:p>
            <a:pPr indent="0" lvl="0" marL="0" rtl="0" algn="l">
              <a:spcBef>
                <a:spcPts val="0"/>
              </a:spcBef>
              <a:spcAft>
                <a:spcPts val="0"/>
              </a:spcAft>
              <a:buNone/>
            </a:pPr>
            <a:r>
              <a:rPr lang="en" sz="2400">
                <a:solidFill>
                  <a:schemeClr val="dk1"/>
                </a:solidFill>
              </a:rPr>
              <a:t>James</a:t>
            </a:r>
            <a:endParaRPr sz="2400">
              <a:solidFill>
                <a:schemeClr val="dk1"/>
              </a:solidFill>
            </a:endParaRPr>
          </a:p>
          <a:p>
            <a:pPr indent="0" lvl="0" marL="0" rtl="0" algn="l">
              <a:spcBef>
                <a:spcPts val="0"/>
              </a:spcBef>
              <a:spcAft>
                <a:spcPts val="0"/>
              </a:spcAft>
              <a:buNone/>
            </a:pPr>
            <a:r>
              <a:rPr b="1" lang="en" sz="2400">
                <a:solidFill>
                  <a:schemeClr val="dk1"/>
                </a:solidFill>
              </a:rPr>
              <a:t> </a:t>
            </a:r>
            <a:endParaRPr b="1" sz="2400">
              <a:solidFill>
                <a:schemeClr val="dk1"/>
              </a:solidFill>
            </a:endParaRPr>
          </a:p>
        </p:txBody>
      </p:sp>
      <p:pic>
        <p:nvPicPr>
          <p:cNvPr id="114" name="Google Shape;114;p17"/>
          <p:cNvPicPr preferRelativeResize="0"/>
          <p:nvPr/>
        </p:nvPicPr>
        <p:blipFill>
          <a:blip r:embed="rId3">
            <a:alphaModFix/>
          </a:blip>
          <a:stretch>
            <a:fillRect/>
          </a:stretch>
        </p:blipFill>
        <p:spPr>
          <a:xfrm>
            <a:off x="112951" y="59875"/>
            <a:ext cx="2162099" cy="1441051"/>
          </a:xfrm>
          <a:prstGeom prst="rect">
            <a:avLst/>
          </a:prstGeom>
          <a:noFill/>
          <a:ln>
            <a:noFill/>
          </a:ln>
        </p:spPr>
      </p:pic>
      <p:sp>
        <p:nvSpPr>
          <p:cNvPr id="115" name="Google Shape;115;p17"/>
          <p:cNvSpPr/>
          <p:nvPr/>
        </p:nvSpPr>
        <p:spPr>
          <a:xfrm>
            <a:off x="4601775" y="135275"/>
            <a:ext cx="4572000" cy="501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4601775" y="1525925"/>
            <a:ext cx="2265600" cy="125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Background: </a:t>
            </a:r>
            <a:endParaRPr b="1" sz="1000">
              <a:solidFill>
                <a:schemeClr val="lt1"/>
              </a:solidFill>
            </a:endParaRPr>
          </a:p>
          <a:p>
            <a:pPr indent="-279400" lvl="0" marL="457200" rtl="0" algn="l">
              <a:lnSpc>
                <a:spcPct val="115000"/>
              </a:lnSpc>
              <a:spcBef>
                <a:spcPts val="500"/>
              </a:spcBef>
              <a:spcAft>
                <a:spcPts val="0"/>
              </a:spcAft>
              <a:buClr>
                <a:schemeClr val="lt1"/>
              </a:buClr>
              <a:buSzPts val="800"/>
              <a:buChar char="●"/>
            </a:pPr>
            <a:r>
              <a:rPr b="1" lang="en" sz="800">
                <a:solidFill>
                  <a:schemeClr val="lt1"/>
                </a:solidFill>
              </a:rPr>
              <a:t>79 years old, </a:t>
            </a:r>
            <a:r>
              <a:rPr b="1" lang="en" sz="800">
                <a:solidFill>
                  <a:schemeClr val="lt1"/>
                </a:solidFill>
              </a:rPr>
              <a:t>White</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Technology access: Smart Phone</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Literacy: medium</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Experience with diabetes diet restriction: ~15 year</a:t>
            </a:r>
            <a:endParaRPr b="1" sz="800">
              <a:solidFill>
                <a:schemeClr val="lt1"/>
              </a:solidFill>
            </a:endParaRPr>
          </a:p>
          <a:p>
            <a:pPr indent="-279400" lvl="0" marL="457200" rtl="0" algn="l">
              <a:lnSpc>
                <a:spcPct val="115000"/>
              </a:lnSpc>
              <a:spcBef>
                <a:spcPts val="0"/>
              </a:spcBef>
              <a:spcAft>
                <a:spcPts val="0"/>
              </a:spcAft>
              <a:buClr>
                <a:schemeClr val="lt1"/>
              </a:buClr>
              <a:buSzPts val="800"/>
              <a:buChar char="●"/>
            </a:pPr>
            <a:r>
              <a:rPr b="1" lang="en" sz="800">
                <a:solidFill>
                  <a:schemeClr val="lt1"/>
                </a:solidFill>
              </a:rPr>
              <a:t>Language: English </a:t>
            </a:r>
            <a:endParaRPr b="1" sz="800">
              <a:solidFill>
                <a:schemeClr val="lt1"/>
              </a:solidFill>
            </a:endParaRPr>
          </a:p>
        </p:txBody>
      </p:sp>
      <p:sp>
        <p:nvSpPr>
          <p:cNvPr id="117" name="Google Shape;117;p17"/>
          <p:cNvSpPr txBox="1"/>
          <p:nvPr/>
        </p:nvSpPr>
        <p:spPr>
          <a:xfrm>
            <a:off x="4649400" y="4085875"/>
            <a:ext cx="2162100" cy="69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Needs &amp; User Goals:</a:t>
            </a:r>
            <a:endParaRPr b="1" sz="1000">
              <a:solidFill>
                <a:schemeClr val="lt1"/>
              </a:solidFill>
            </a:endParaRPr>
          </a:p>
          <a:p>
            <a:pPr indent="-279400" lvl="0" marL="457200" rtl="0" algn="l">
              <a:lnSpc>
                <a:spcPct val="115000"/>
              </a:lnSpc>
              <a:spcBef>
                <a:spcPts val="500"/>
              </a:spcBef>
              <a:spcAft>
                <a:spcPts val="0"/>
              </a:spcAft>
              <a:buClr>
                <a:schemeClr val="lt1"/>
              </a:buClr>
              <a:buSzPts val="800"/>
              <a:buAutoNum type="arabicPeriod"/>
            </a:pPr>
            <a:r>
              <a:rPr lang="en" sz="800">
                <a:solidFill>
                  <a:schemeClr val="lt1"/>
                </a:solidFill>
              </a:rPr>
              <a:t>Accountable information source</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 sz="800">
                <a:solidFill>
                  <a:schemeClr val="lt1"/>
                </a:solidFill>
              </a:rPr>
              <a:t>Emotional support </a:t>
            </a:r>
            <a:endParaRPr sz="1000">
              <a:solidFill>
                <a:schemeClr val="lt1"/>
              </a:solidFill>
            </a:endParaRPr>
          </a:p>
        </p:txBody>
      </p:sp>
      <p:sp>
        <p:nvSpPr>
          <p:cNvPr id="118" name="Google Shape;118;p17"/>
          <p:cNvSpPr txBox="1"/>
          <p:nvPr/>
        </p:nvSpPr>
        <p:spPr>
          <a:xfrm>
            <a:off x="6841200" y="4085875"/>
            <a:ext cx="2323200" cy="11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lt1"/>
                </a:solidFill>
              </a:rPr>
              <a:t>Pain points &amp; Frustrations</a:t>
            </a:r>
            <a:endParaRPr b="1" sz="1000">
              <a:solidFill>
                <a:schemeClr val="lt1"/>
              </a:solidFill>
            </a:endParaRPr>
          </a:p>
          <a:p>
            <a:pPr indent="-279400" lvl="0" marL="457200" rtl="0" algn="l">
              <a:lnSpc>
                <a:spcPct val="115000"/>
              </a:lnSpc>
              <a:spcBef>
                <a:spcPts val="500"/>
              </a:spcBef>
              <a:spcAft>
                <a:spcPts val="0"/>
              </a:spcAft>
              <a:buClr>
                <a:schemeClr val="lt1"/>
              </a:buClr>
              <a:buSzPts val="800"/>
              <a:buAutoNum type="arabicPeriod"/>
            </a:pPr>
            <a:r>
              <a:rPr lang="en" sz="800">
                <a:solidFill>
                  <a:schemeClr val="lt1"/>
                </a:solidFill>
              </a:rPr>
              <a:t>Prompt help for both emotional support, health information, and new treatment are needed</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 sz="800">
                <a:solidFill>
                  <a:schemeClr val="lt1"/>
                </a:solidFill>
              </a:rPr>
              <a:t>Lose patience of personal diabetes condition</a:t>
            </a:r>
            <a:endParaRPr sz="1000">
              <a:solidFill>
                <a:schemeClr val="lt1"/>
              </a:solidFill>
            </a:endParaRPr>
          </a:p>
        </p:txBody>
      </p:sp>
      <p:cxnSp>
        <p:nvCxnSpPr>
          <p:cNvPr id="119" name="Google Shape;119;p17"/>
          <p:cNvCxnSpPr/>
          <p:nvPr/>
        </p:nvCxnSpPr>
        <p:spPr>
          <a:xfrm>
            <a:off x="6811575" y="3922175"/>
            <a:ext cx="0" cy="12042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7"/>
          <p:cNvCxnSpPr/>
          <p:nvPr/>
        </p:nvCxnSpPr>
        <p:spPr>
          <a:xfrm flipH="1">
            <a:off x="6811650" y="1794600"/>
            <a:ext cx="2100" cy="981300"/>
          </a:xfrm>
          <a:prstGeom prst="straightConnector1">
            <a:avLst/>
          </a:prstGeom>
          <a:noFill/>
          <a:ln cap="flat" cmpd="sng" w="9525">
            <a:solidFill>
              <a:schemeClr val="dk2"/>
            </a:solidFill>
            <a:prstDash val="solid"/>
            <a:round/>
            <a:headEnd len="med" w="med" type="none"/>
            <a:tailEnd len="med" w="med" type="none"/>
          </a:ln>
        </p:spPr>
      </p:cxnSp>
      <p:sp>
        <p:nvSpPr>
          <p:cNvPr id="121" name="Google Shape;121;p17"/>
          <p:cNvSpPr/>
          <p:nvPr/>
        </p:nvSpPr>
        <p:spPr>
          <a:xfrm>
            <a:off x="4601775" y="2877475"/>
            <a:ext cx="4572000" cy="111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4601775" y="2877475"/>
            <a:ext cx="4572000" cy="11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Narrative: </a:t>
            </a:r>
            <a:endParaRPr b="1" sz="1000">
              <a:solidFill>
                <a:schemeClr val="dk1"/>
              </a:solidFill>
            </a:endParaRPr>
          </a:p>
          <a:p>
            <a:pPr indent="0" lvl="0" marL="0" rtl="0" algn="l">
              <a:lnSpc>
                <a:spcPct val="115000"/>
              </a:lnSpc>
              <a:spcBef>
                <a:spcPts val="500"/>
              </a:spcBef>
              <a:spcAft>
                <a:spcPts val="500"/>
              </a:spcAft>
              <a:buNone/>
            </a:pPr>
            <a:r>
              <a:rPr lang="en" sz="800">
                <a:solidFill>
                  <a:schemeClr val="dk1"/>
                </a:solidFill>
              </a:rPr>
              <a:t>Dabby has about 15 years of diabetes and this is getting harder and harder to to follow the instructions for their long-term diabetes condition. She has tried several folk remedy during the process since she is so fatigued about her diabetes condition. As her condition turned worse in her last doctor’s appointment, she started to try a new medication and want to know how other people’s experience about this new treatment. </a:t>
            </a:r>
            <a:endParaRPr sz="800">
              <a:solidFill>
                <a:schemeClr val="dk1"/>
              </a:solidFill>
            </a:endParaRPr>
          </a:p>
        </p:txBody>
      </p:sp>
      <p:sp>
        <p:nvSpPr>
          <p:cNvPr id="123" name="Google Shape;123;p17"/>
          <p:cNvSpPr txBox="1"/>
          <p:nvPr/>
        </p:nvSpPr>
        <p:spPr>
          <a:xfrm>
            <a:off x="6841200" y="175452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Technology Use</a:t>
            </a:r>
            <a:endParaRPr b="1" sz="600">
              <a:solidFill>
                <a:schemeClr val="lt1"/>
              </a:solidFill>
            </a:endParaRPr>
          </a:p>
        </p:txBody>
      </p:sp>
      <p:sp>
        <p:nvSpPr>
          <p:cNvPr id="124" name="Google Shape;124;p17"/>
          <p:cNvSpPr txBox="1"/>
          <p:nvPr/>
        </p:nvSpPr>
        <p:spPr>
          <a:xfrm>
            <a:off x="8136600" y="175452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High Technology Use</a:t>
            </a:r>
            <a:endParaRPr b="1" sz="600">
              <a:solidFill>
                <a:schemeClr val="lt1"/>
              </a:solidFill>
            </a:endParaRPr>
          </a:p>
        </p:txBody>
      </p:sp>
      <p:sp>
        <p:nvSpPr>
          <p:cNvPr id="125" name="Google Shape;125;p17"/>
          <p:cNvSpPr txBox="1"/>
          <p:nvPr/>
        </p:nvSpPr>
        <p:spPr>
          <a:xfrm>
            <a:off x="6841200" y="251652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Health Literacy Skills</a:t>
            </a:r>
            <a:endParaRPr b="1" sz="600">
              <a:solidFill>
                <a:schemeClr val="lt1"/>
              </a:solidFill>
            </a:endParaRPr>
          </a:p>
        </p:txBody>
      </p:sp>
      <p:sp>
        <p:nvSpPr>
          <p:cNvPr id="126" name="Google Shape;126;p17"/>
          <p:cNvSpPr txBox="1"/>
          <p:nvPr/>
        </p:nvSpPr>
        <p:spPr>
          <a:xfrm>
            <a:off x="7999150" y="2516525"/>
            <a:ext cx="1416600" cy="4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lt1"/>
                </a:solidFill>
              </a:rPr>
              <a:t>High Health Literacy Skills</a:t>
            </a:r>
            <a:endParaRPr b="1" sz="600">
              <a:solidFill>
                <a:schemeClr val="lt1"/>
              </a:solidFill>
            </a:endParaRPr>
          </a:p>
          <a:p>
            <a:pPr indent="0" lvl="0" marL="0" rtl="0" algn="r">
              <a:lnSpc>
                <a:spcPct val="100000"/>
              </a:lnSpc>
              <a:spcBef>
                <a:spcPts val="500"/>
              </a:spcBef>
              <a:spcAft>
                <a:spcPts val="500"/>
              </a:spcAft>
              <a:buNone/>
            </a:pPr>
            <a:r>
              <a:t/>
            </a:r>
            <a:endParaRPr b="1" sz="600">
              <a:solidFill>
                <a:schemeClr val="dk1"/>
              </a:solidFill>
            </a:endParaRPr>
          </a:p>
        </p:txBody>
      </p:sp>
      <p:sp>
        <p:nvSpPr>
          <p:cNvPr id="127" name="Google Shape;127;p17"/>
          <p:cNvSpPr/>
          <p:nvPr/>
        </p:nvSpPr>
        <p:spPr>
          <a:xfrm>
            <a:off x="6943850" y="196085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943850" y="1960850"/>
            <a:ext cx="8250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nvSpPr>
        <p:spPr>
          <a:xfrm>
            <a:off x="6841200" y="213552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Low Health Literacy (Diabetes)</a:t>
            </a:r>
            <a:endParaRPr b="1" sz="600">
              <a:solidFill>
                <a:schemeClr val="lt1"/>
              </a:solidFill>
            </a:endParaRPr>
          </a:p>
        </p:txBody>
      </p:sp>
      <p:sp>
        <p:nvSpPr>
          <p:cNvPr id="130" name="Google Shape;130;p17"/>
          <p:cNvSpPr txBox="1"/>
          <p:nvPr/>
        </p:nvSpPr>
        <p:spPr>
          <a:xfrm>
            <a:off x="8212800" y="2135525"/>
            <a:ext cx="1838400" cy="27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500"/>
              </a:spcAft>
              <a:buNone/>
            </a:pPr>
            <a:r>
              <a:rPr b="1" lang="en" sz="600">
                <a:solidFill>
                  <a:schemeClr val="lt1"/>
                </a:solidFill>
              </a:rPr>
              <a:t>High Health Literacy</a:t>
            </a:r>
            <a:endParaRPr b="1" sz="600">
              <a:solidFill>
                <a:schemeClr val="lt1"/>
              </a:solidFill>
            </a:endParaRPr>
          </a:p>
        </p:txBody>
      </p:sp>
      <p:sp>
        <p:nvSpPr>
          <p:cNvPr id="131" name="Google Shape;131;p17"/>
          <p:cNvSpPr/>
          <p:nvPr/>
        </p:nvSpPr>
        <p:spPr>
          <a:xfrm>
            <a:off x="6943850" y="234185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6943850" y="2341850"/>
            <a:ext cx="12690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6943500" y="2722850"/>
            <a:ext cx="2091000" cy="66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6943500" y="2722850"/>
            <a:ext cx="520800" cy="66300"/>
          </a:xfrm>
          <a:prstGeom prst="rect">
            <a:avLst/>
          </a:prstGeom>
          <a:gradFill>
            <a:gsLst>
              <a:gs pos="0">
                <a:srgbClr val="D4E5F5"/>
              </a:gs>
              <a:gs pos="100000">
                <a:srgbClr val="70A4D5"/>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4601775" y="-10100"/>
            <a:ext cx="4572000" cy="158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txBox="1"/>
          <p:nvPr/>
        </p:nvSpPr>
        <p:spPr>
          <a:xfrm>
            <a:off x="7441275" y="178475"/>
            <a:ext cx="196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rPr>
              <a:t>Persona 2</a:t>
            </a:r>
            <a:endParaRPr b="1" sz="2400">
              <a:solidFill>
                <a:schemeClr val="dk1"/>
              </a:solidFill>
            </a:endParaRPr>
          </a:p>
          <a:p>
            <a:pPr indent="0" lvl="0" marL="0" rtl="0" algn="l">
              <a:spcBef>
                <a:spcPts val="0"/>
              </a:spcBef>
              <a:spcAft>
                <a:spcPts val="0"/>
              </a:spcAft>
              <a:buNone/>
            </a:pPr>
            <a:r>
              <a:rPr lang="en" sz="2400">
                <a:solidFill>
                  <a:schemeClr val="dk1"/>
                </a:solidFill>
              </a:rPr>
              <a:t>Dabby</a:t>
            </a:r>
            <a:endParaRPr sz="2400">
              <a:solidFill>
                <a:schemeClr val="dk1"/>
              </a:solidFill>
            </a:endParaRPr>
          </a:p>
          <a:p>
            <a:pPr indent="0" lvl="0" marL="0" rtl="0" algn="l">
              <a:spcBef>
                <a:spcPts val="0"/>
              </a:spcBef>
              <a:spcAft>
                <a:spcPts val="0"/>
              </a:spcAft>
              <a:buNone/>
            </a:pPr>
            <a:r>
              <a:rPr b="1" lang="en" sz="2400">
                <a:solidFill>
                  <a:schemeClr val="dk1"/>
                </a:solidFill>
              </a:rPr>
              <a:t> </a:t>
            </a:r>
            <a:endParaRPr b="1" sz="2400">
              <a:solidFill>
                <a:schemeClr val="dk1"/>
              </a:solidFill>
            </a:endParaRPr>
          </a:p>
        </p:txBody>
      </p:sp>
      <p:pic>
        <p:nvPicPr>
          <p:cNvPr id="137" name="Google Shape;137;p17"/>
          <p:cNvPicPr preferRelativeResize="0"/>
          <p:nvPr/>
        </p:nvPicPr>
        <p:blipFill>
          <a:blip r:embed="rId4">
            <a:alphaModFix/>
          </a:blip>
          <a:stretch>
            <a:fillRect/>
          </a:stretch>
        </p:blipFill>
        <p:spPr>
          <a:xfrm>
            <a:off x="4741275" y="72875"/>
            <a:ext cx="2663955" cy="139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Arial"/>
                <a:ea typeface="Arial"/>
                <a:cs typeface="Arial"/>
                <a:sym typeface="Arial"/>
              </a:rPr>
              <a:t>Behavior Change Theories</a:t>
            </a:r>
            <a:endParaRPr b="1">
              <a:latin typeface="Arial"/>
              <a:ea typeface="Arial"/>
              <a:cs typeface="Arial"/>
              <a:sym typeface="Arial"/>
            </a:endParaRPr>
          </a:p>
        </p:txBody>
      </p:sp>
      <p:sp>
        <p:nvSpPr>
          <p:cNvPr id="143" name="Google Shape;14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Visual Aids and Clear Communication</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Text to voice</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Visual information rather than heavy-text 4.1</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Social Support</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Community-based forum 3.3</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Gamification</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 sz="2300">
                <a:solidFill>
                  <a:schemeClr val="dk1"/>
                </a:solidFill>
                <a:latin typeface="Arial"/>
                <a:ea typeface="Arial"/>
                <a:cs typeface="Arial"/>
                <a:sym typeface="Arial"/>
              </a:rPr>
              <a:t>Tracker and reward system 10.10/16.2</a:t>
            </a:r>
            <a:endParaRPr sz="2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Arial"/>
                <a:ea typeface="Arial"/>
                <a:cs typeface="Arial"/>
                <a:sym typeface="Arial"/>
              </a:rPr>
              <a:t>Features Mockup</a:t>
            </a:r>
            <a:endParaRPr b="1">
              <a:latin typeface="Arial"/>
              <a:ea typeface="Arial"/>
              <a:cs typeface="Arial"/>
              <a:sym typeface="Arial"/>
            </a:endParaRPr>
          </a:p>
        </p:txBody>
      </p:sp>
      <p:sp>
        <p:nvSpPr>
          <p:cNvPr id="149" name="Google Shape;14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19"/>
          <p:cNvPicPr preferRelativeResize="0"/>
          <p:nvPr/>
        </p:nvPicPr>
        <p:blipFill>
          <a:blip r:embed="rId3">
            <a:alphaModFix/>
          </a:blip>
          <a:stretch>
            <a:fillRect/>
          </a:stretch>
        </p:blipFill>
        <p:spPr>
          <a:xfrm>
            <a:off x="0" y="1091310"/>
            <a:ext cx="9144001" cy="4052180"/>
          </a:xfrm>
          <a:prstGeom prst="rect">
            <a:avLst/>
          </a:prstGeom>
          <a:noFill/>
          <a:ln>
            <a:noFill/>
          </a:ln>
        </p:spPr>
      </p:pic>
      <p:pic>
        <p:nvPicPr>
          <p:cNvPr id="151" name="Google Shape;151;p19"/>
          <p:cNvPicPr preferRelativeResize="0"/>
          <p:nvPr/>
        </p:nvPicPr>
        <p:blipFill>
          <a:blip r:embed="rId4">
            <a:alphaModFix/>
          </a:blip>
          <a:stretch>
            <a:fillRect/>
          </a:stretch>
        </p:blipFill>
        <p:spPr>
          <a:xfrm>
            <a:off x="59800" y="1070700"/>
            <a:ext cx="9084202" cy="409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2420400" y="1713100"/>
            <a:ext cx="3468900" cy="18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THANK YOU! </a:t>
            </a:r>
            <a:endParaRPr b="1">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QUESTIONS?</a:t>
            </a:r>
            <a:endParaRPr b="1">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REFERENCES</a:t>
            </a:r>
            <a:endParaRPr>
              <a:latin typeface="Arial"/>
              <a:ea typeface="Arial"/>
              <a:cs typeface="Arial"/>
              <a:sym typeface="Arial"/>
            </a:endParaRPr>
          </a:p>
        </p:txBody>
      </p:sp>
      <p:sp>
        <p:nvSpPr>
          <p:cNvPr id="162" name="Google Shape;16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Arial"/>
              <a:buAutoNum type="arabicPeriod"/>
            </a:pPr>
            <a:r>
              <a:rPr lang="en">
                <a:latin typeface="Arial"/>
                <a:ea typeface="Arial"/>
                <a:cs typeface="Arial"/>
                <a:sym typeface="Arial"/>
              </a:rPr>
              <a:t>Lopez, C., Kim, B., &amp; Sacks, K. (2022). HEALTH LITERACY IN THE UNITED STATES Enhancing Assessments and Reducing Disparities. https://milkeninstitute.org/sites/default/files/2022-05/Health_Literacy_United_States_Final_Report.pdf</a:t>
            </a:r>
            <a:endParaRPr>
              <a:latin typeface="Arial"/>
              <a:ea typeface="Arial"/>
              <a:cs typeface="Arial"/>
              <a:sym typeface="Arial"/>
            </a:endParaRPr>
          </a:p>
          <a:p>
            <a:pPr indent="0" lvl="0" marL="457200" rtl="0" algn="l">
              <a:spcBef>
                <a:spcPts val="0"/>
              </a:spcBef>
              <a:spcAft>
                <a:spcPts val="0"/>
              </a:spcAft>
              <a:buNone/>
            </a:pPr>
            <a:r>
              <a:t/>
            </a:r>
            <a:endParaRPr>
              <a:latin typeface="Arial"/>
              <a:ea typeface="Arial"/>
              <a:cs typeface="Arial"/>
              <a:sym typeface="Arial"/>
            </a:endParaRPr>
          </a:p>
          <a:p>
            <a:pPr indent="-342900" lvl="0" marL="457200" marR="0" rtl="0" algn="l">
              <a:lnSpc>
                <a:spcPct val="115000"/>
              </a:lnSpc>
              <a:spcBef>
                <a:spcPts val="0"/>
              </a:spcBef>
              <a:spcAft>
                <a:spcPts val="0"/>
              </a:spcAft>
              <a:buSzPts val="1800"/>
              <a:buFont typeface="Arial"/>
              <a:buAutoNum type="arabicPeriod"/>
            </a:pPr>
            <a:r>
              <a:rPr lang="en">
                <a:latin typeface="Arial"/>
                <a:ea typeface="Arial"/>
                <a:cs typeface="Arial"/>
                <a:sym typeface="Arial"/>
              </a:rPr>
              <a:t>Wang X, Luan W. Research progress on digital health literacy of older adults: A scoping review. Front Public Health. 2022 Aug 5;10:906089. doi: 10.3389/fpubh.2022.906089. PMID: 35991040; PMCID: PMC9389004.</a:t>
            </a:r>
            <a:endParaRPr>
              <a:latin typeface="Arial"/>
              <a:ea typeface="Arial"/>
              <a:cs typeface="Arial"/>
              <a:sym typeface="Arial"/>
            </a:endParaRPr>
          </a:p>
          <a:p>
            <a:pPr indent="0" lvl="0" marL="457200" marR="0" rtl="0" algn="l">
              <a:lnSpc>
                <a:spcPct val="115000"/>
              </a:lnSpc>
              <a:spcBef>
                <a:spcPts val="0"/>
              </a:spcBef>
              <a:spcAft>
                <a:spcPts val="0"/>
              </a:spcAft>
              <a:buNone/>
            </a:pPr>
            <a:r>
              <a:t/>
            </a:r>
            <a:endParaRPr>
              <a:latin typeface="Arial"/>
              <a:ea typeface="Arial"/>
              <a:cs typeface="Arial"/>
              <a:sym typeface="Arial"/>
            </a:endParaRPr>
          </a:p>
          <a:p>
            <a:pPr indent="-342900" lvl="0" marL="457200" marR="0" rtl="0" algn="l">
              <a:lnSpc>
                <a:spcPct val="115000"/>
              </a:lnSpc>
              <a:spcBef>
                <a:spcPts val="0"/>
              </a:spcBef>
              <a:spcAft>
                <a:spcPts val="0"/>
              </a:spcAft>
              <a:buSzPts val="1800"/>
              <a:buFont typeface="Arial"/>
              <a:buAutoNum type="arabicPeriod"/>
            </a:pPr>
            <a:r>
              <a:rPr lang="en">
                <a:uFill>
                  <a:noFill/>
                </a:uFill>
                <a:latin typeface="Arial"/>
                <a:ea typeface="Arial"/>
                <a:cs typeface="Arial"/>
                <a:sym typeface="Arial"/>
                <a:hlinkClick r:id="rId3"/>
              </a:rPr>
              <a:t>https://umich.instructure.com/courses/585368/files/folder/Class%20Schedule%20Materials/Class%203-%20January%2018/Lecture%20Materials?preview=30230078&amp;wrap=1</a:t>
            </a:r>
            <a:r>
              <a:rPr lang="en">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